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8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58" r:id="rId4"/>
    <p:sldId id="262" r:id="rId5"/>
    <p:sldId id="261" r:id="rId6"/>
    <p:sldId id="263" r:id="rId7"/>
    <p:sldId id="277" r:id="rId8"/>
    <p:sldId id="276" r:id="rId9"/>
    <p:sldId id="279" r:id="rId10"/>
    <p:sldId id="278" r:id="rId11"/>
    <p:sldId id="283" r:id="rId12"/>
    <p:sldId id="295" r:id="rId13"/>
    <p:sldId id="282" r:id="rId14"/>
    <p:sldId id="293" r:id="rId15"/>
    <p:sldId id="294" r:id="rId16"/>
    <p:sldId id="290" r:id="rId17"/>
    <p:sldId id="289" r:id="rId18"/>
    <p:sldId id="288" r:id="rId19"/>
    <p:sldId id="287" r:id="rId20"/>
    <p:sldId id="291" r:id="rId21"/>
    <p:sldId id="292" r:id="rId22"/>
    <p:sldId id="331" r:id="rId23"/>
    <p:sldId id="330" r:id="rId24"/>
    <p:sldId id="296" r:id="rId25"/>
    <p:sldId id="297" r:id="rId26"/>
    <p:sldId id="298" r:id="rId27"/>
    <p:sldId id="299" r:id="rId28"/>
    <p:sldId id="305" r:id="rId29"/>
    <p:sldId id="307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8" y="11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253982A1-F66F-4A02-BD4C-6E319F904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48F22CAA-F31D-43C3-BE04-9391DCED6F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501D5A02-96F6-4629-B4E8-CFCB4799D4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89D24D24-9AD0-4CC6-A87E-C00B253F4C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fld id="{67BD4779-F985-4DC0-8AB4-8A84E5FFDBE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60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0D147876-7C07-4637-9729-7F10013F86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6F660555-7E93-4443-A8A4-D83526FCB9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>
            <a:extLst>
              <a:ext uri="{FF2B5EF4-FFF2-40B4-BE49-F238E27FC236}">
                <a16:creationId xmlns="" xmlns:a16="http://schemas.microsoft.com/office/drawing/2014/main" id="{F2224B66-9256-404C-A74B-B745A2F141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="" xmlns:a16="http://schemas.microsoft.com/office/drawing/2014/main" id="{0F6F16DE-8A92-4D31-B42C-CD020C7B1A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="" xmlns:a16="http://schemas.microsoft.com/office/drawing/2014/main" id="{B44712E9-B920-4813-A4EB-7822C7783F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="" xmlns:a16="http://schemas.microsoft.com/office/drawing/2014/main" id="{C7656A52-C615-45C8-A85C-25981B00B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fld id="{3EF8E480-E2BA-4A44-97F2-CD00887F416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8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DF7BC0-550C-4367-9D6D-C49736547910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351328A-F038-4E29-A3B7-2C4FC027DF0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2156F9-04C2-4FCA-8919-56393B1E5617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378A8FA-F68F-4EDA-936E-DA9A54AC553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="" xmlns:a16="http://schemas.microsoft.com/office/drawing/2014/main" id="{A1FDDA3A-2541-43E4-ADA6-6EF3B99F8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="" xmlns:a16="http://schemas.microsoft.com/office/drawing/2014/main" id="{B5A623B8-6EFD-4148-9797-DD3C65866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52E6C703-143C-43DB-9C12-919129C06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>
            <a:extLst>
              <a:ext uri="{FF2B5EF4-FFF2-40B4-BE49-F238E27FC236}">
                <a16:creationId xmlns="" xmlns:a16="http://schemas.microsoft.com/office/drawing/2014/main" id="{62C08BCB-CF79-4DE1-8004-A8097EAB5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>
            <a:extLst>
              <a:ext uri="{FF2B5EF4-FFF2-40B4-BE49-F238E27FC236}">
                <a16:creationId xmlns="" xmlns:a16="http://schemas.microsoft.com/office/drawing/2014/main" id="{73CFC4A6-BC28-4F0E-8C5B-78442EBCC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>
            <a:extLst>
              <a:ext uri="{FF2B5EF4-FFF2-40B4-BE49-F238E27FC236}">
                <a16:creationId xmlns="" xmlns:a16="http://schemas.microsoft.com/office/drawing/2014/main" id="{EC974BD3-8A44-44FB-AFF4-7FB92386A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400C16-0B06-4F3F-A322-A2C0331D7DF0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4A863A0-AC0D-4827-B877-9C9164ADEC17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370274B-4E5F-480A-8777-C9EFB87F25E2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F96EA39-2680-4F74-BAC0-3AA85E616EA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19821F4-B8E2-4EB6-9296-FEB3AB1A09A0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34E1F32-75AD-45C9-8973-83D4669468D9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="" xmlns:a16="http://schemas.microsoft.com/office/drawing/2014/main" id="{59CDB780-09B8-45EB-A556-4715BE2B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="" xmlns:a16="http://schemas.microsoft.com/office/drawing/2014/main" id="{6C5D6E50-3954-4F6E-98E5-1AEAC72E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="" xmlns:a16="http://schemas.microsoft.com/office/drawing/2014/main" id="{E6BDCA0F-DEEC-4087-8EF6-FF4DA1C5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078424E-55C2-4752-A4D3-BC4B4D94FC7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55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A8A90EBF-2487-44C3-AFDB-FF7DAB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ED51CEC5-73EE-4867-A93E-5E2A5FA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25FAD223-FABC-4323-BD19-B120E434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222E-1587-4B77-B46D-1163F8E90DC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16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4F086C6E-31C9-4846-AB0E-21C55D29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55EEB5F0-183C-4F65-8063-334BD48C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03C9A84A-2C74-424F-8AF1-3263FB3D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B5CF5-E04B-4841-8882-106156C462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0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="" xmlns:a16="http://schemas.microsoft.com/office/drawing/2014/main" id="{E4DB75DA-EE8F-4449-B2A2-42F68311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="" xmlns:a16="http://schemas.microsoft.com/office/drawing/2014/main" id="{55C04787-AF3C-4CDF-AE20-D3C412060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45F6F4-EC16-4E31-93CF-85B66A08A432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="" xmlns:a16="http://schemas.microsoft.com/office/drawing/2014/main" id="{DE1F946B-30A4-4A07-8101-F29548B957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7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BD351C-3D27-48F3-9AD9-97E39D087743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B96F487-BC42-4769-AB9F-F892A05565E1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2A23D57-EBBB-444F-B3F7-4E079F78D000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54CF2C-AD10-498B-83E5-B44FB8C90AB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="" xmlns:a16="http://schemas.microsoft.com/office/drawing/2014/main" id="{AF6DD077-AB1A-4756-8D1F-9AB59293C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56AC3F5A-A601-4AD2-8E8B-C42791041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="" xmlns:a16="http://schemas.microsoft.com/office/drawing/2014/main" id="{8410CB10-3D9C-425C-A91B-AF959ED39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="" xmlns:a16="http://schemas.microsoft.com/office/drawing/2014/main" id="{55E7D98A-9254-4467-8D9F-1760A92DA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4C380E08-04E6-4030-8088-D6680D156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2B2688E-C3E4-4EBF-B516-71AD4F325E20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15DB760-07C0-4090-B59D-CFF6AB68D3F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6D46387-476B-4D81-9AB5-085F7444DA20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BF37488-84D2-4B4C-B4D3-C5FCEA49C4A1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0358499-210E-45D0-A446-74B44968E27B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13A45F3-86CE-4269-938F-32D083CF9D40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="" xmlns:a16="http://schemas.microsoft.com/office/drawing/2014/main" id="{628D4658-A7D0-4E02-8497-219B63831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2BEDE17B-5D2C-4571-8D84-9D0055C4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83135652-878E-416B-98F0-E58399CC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3A749C1E-FFF5-4CBD-824B-F2ACE21A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C7553E2-F9C9-4526-AC24-7B825CEEE44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119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4A302A81-ECF0-451E-B3B4-30876CFE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A73D34D3-FA79-4254-BE5A-CB00B13D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8297720C-E755-424B-B640-05A8CAEC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E6C2-4E1B-4BE8-8B86-860AF87FE4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28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="" xmlns:a16="http://schemas.microsoft.com/office/drawing/2014/main" id="{BF406910-AC58-40DE-B4AE-7FC5B436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1F79F71E-7C23-4FF9-9D21-A096BC42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="" xmlns:a16="http://schemas.microsoft.com/office/drawing/2014/main" id="{20A780FE-8910-439B-9DF7-EA1F4326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D5C14-DD63-4FC8-8B67-752A82DE718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45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="" xmlns:a16="http://schemas.microsoft.com/office/drawing/2014/main" id="{D4556316-30F5-4E86-B8CD-05A12682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9A38551E-4121-463C-AD2D-D23D7FB71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4BACF-3EE1-480C-8E68-736D73B99120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="" xmlns:a16="http://schemas.microsoft.com/office/drawing/2014/main" id="{74C912D3-C9DE-4967-8D5B-51F03DFFDC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4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="" xmlns:a16="http://schemas.microsoft.com/office/drawing/2014/main" id="{DE60E072-315C-47A1-8C74-BC4D4D6B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8C33F6B-56C4-4115-A2F0-DCF729F9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="" xmlns:a16="http://schemas.microsoft.com/office/drawing/2014/main" id="{290E223F-2F41-4A82-BA1A-F499B97C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24CF-8AF7-46C0-8EF0-A29D978A19C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81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D8AF830C-7DA7-4BCF-9377-735E46BA3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>
            <a:extLst>
              <a:ext uri="{FF2B5EF4-FFF2-40B4-BE49-F238E27FC236}">
                <a16:creationId xmlns="" xmlns:a16="http://schemas.microsoft.com/office/drawing/2014/main" id="{629A17A7-3F8E-42A1-88A0-6E526774D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F27512CA-B170-4C72-B062-172F87BF9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>
            <a:extLst>
              <a:ext uri="{FF2B5EF4-FFF2-40B4-BE49-F238E27FC236}">
                <a16:creationId xmlns="" xmlns:a16="http://schemas.microsoft.com/office/drawing/2014/main" id="{BCA36585-F19D-428E-A7DF-D924236F8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A1B00C-A319-4DE5-95E5-FE6AD5138EC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="" xmlns:a16="http://schemas.microsoft.com/office/drawing/2014/main" id="{E4EBD79A-005E-4D3A-B3FF-354680730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2EF694B-88BE-4C24-9DB7-18ED4EB9FEB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="" xmlns:a16="http://schemas.microsoft.com/office/drawing/2014/main" id="{57A700B8-1FCC-495A-A632-768149A1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="" xmlns:a16="http://schemas.microsoft.com/office/drawing/2014/main" id="{2A5B9F62-2C53-48FD-AFA1-CF57726961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722CF3-F99F-4946-A9C6-197B2DF5B048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="" xmlns:a16="http://schemas.microsoft.com/office/drawing/2014/main" id="{2523242F-24AA-4A86-A766-C69ED4AC3D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59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D1701303-B127-43A3-94F3-F2F59146D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8AE1CD3-F0FC-46A7-BB09-3A6DD8F7FD50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5048CD40-32ED-47A0-96B6-BBA7E623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CAC862-34DB-408C-AD0A-FCC3B8832DCC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5D6A206E-989F-4F19-ABF6-2FF63020F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="" xmlns:a16="http://schemas.microsoft.com/office/drawing/2014/main" id="{20407ED0-FA8C-47CA-AFAB-74E2FE269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>
            <a:extLst>
              <a:ext uri="{FF2B5EF4-FFF2-40B4-BE49-F238E27FC236}">
                <a16:creationId xmlns="" xmlns:a16="http://schemas.microsoft.com/office/drawing/2014/main" id="{01FFB183-FE74-478A-AA02-C43E7DA0D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="" xmlns:a16="http://schemas.microsoft.com/office/drawing/2014/main" id="{7E98F750-F6C9-40AB-AE28-36B560A0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="" xmlns:a16="http://schemas.microsoft.com/office/drawing/2014/main" id="{6235B06D-B3C3-4733-A1C5-3773FFD41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32EA2B-A5A0-4A7D-B3A8-44C0E5271A47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="" xmlns:a16="http://schemas.microsoft.com/office/drawing/2014/main" id="{D2076301-F194-4B1D-B62A-AD3F2CD0DD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5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="" xmlns:a16="http://schemas.microsoft.com/office/drawing/2014/main" id="{E279918B-ED47-4556-8561-A8CA69694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="" xmlns:a16="http://schemas.microsoft.com/office/drawing/2014/main" id="{7F33DCAD-DBF5-4204-AB20-69730D7A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="" xmlns:a16="http://schemas.microsoft.com/office/drawing/2014/main" id="{F72D2957-A4B8-4766-ABD0-EBE5626FB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B106A95D-EB1A-4E4B-A714-4F7B054B3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1D70C23-9FB0-4E48-B303-C251D3163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C7D041B9-F3EA-4C5C-9192-D28178C57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8E6ED789-7A52-442B-BFEC-DC254C241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14087FE-B6BF-4446-AD3C-9A45A3F4216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="" xmlns:a16="http://schemas.microsoft.com/office/drawing/2014/main" id="{B6E6BDC5-8D42-4F03-9533-5A461945C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F2CDD86-9702-4B33-BED1-A5C35CEF92F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66F4DDA9-D9F1-47A2-BC5E-40835D212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D29409FD-E1CB-4DB7-8D13-8CAFF62DC17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06" r:id="rId4"/>
    <p:sldLayoutId id="2147483807" r:id="rId5"/>
    <p:sldLayoutId id="2147483814" r:id="rId6"/>
    <p:sldLayoutId id="2147483808" r:id="rId7"/>
    <p:sldLayoutId id="2147483815" r:id="rId8"/>
    <p:sldLayoutId id="2147483816" r:id="rId9"/>
    <p:sldLayoutId id="2147483809" r:id="rId10"/>
    <p:sldLayoutId id="2147483810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cs typeface="Times New Roman" panose="02020603050405020304" pitchFamily="18" charset="0"/>
        </a:defRPr>
      </a:lvl9pPr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BD461365-4181-4E49-90C5-1D1B4EB7E5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Diseases of heart: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96F3CE51-B842-4B0A-8116-16987AC5C5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Lab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="" xmlns:a16="http://schemas.microsoft.com/office/drawing/2014/main" id="{4AD80811-7754-47C5-B810-AB1E5684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1000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7- Heart, rheumatic mitral and aortic stenosis - </a:t>
            </a:r>
            <a:r>
              <a:rPr lang="en-US" sz="3200"/>
              <a:t>Gross, longitudinal section, cut surface</a:t>
            </a:r>
            <a:endParaRPr lang="ar-IQ" sz="3200"/>
          </a:p>
        </p:txBody>
      </p:sp>
      <p:sp>
        <p:nvSpPr>
          <p:cNvPr id="25603" name="Content Placeholder 2">
            <a:extLst>
              <a:ext uri="{FF2B5EF4-FFF2-40B4-BE49-F238E27FC236}">
                <a16:creationId xmlns="" xmlns:a16="http://schemas.microsoft.com/office/drawing/2014/main" id="{98F1336D-8B2E-4CD6-B3C2-4216204F8A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Both the mitral and the aortic valves are affected.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Severe, long-standing, aortic stenosis has resulted in left ventricular hypertrophy.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severe left atrial dilation is a result of mitral stenosis.</a:t>
            </a:r>
          </a:p>
          <a:p>
            <a:pPr algn="l" rtl="0"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1- Dilated right ventricle. 2- Stenotic aortic valve. 3- Dilated left atrium. 4- Stenotic mitral valve. 5- Hypertrophy of left ventricle.</a:t>
            </a:r>
            <a:endParaRPr lang="ar-IQ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cvd3\cvd3120.jpg">
            <a:extLst>
              <a:ext uri="{FF2B5EF4-FFF2-40B4-BE49-F238E27FC236}">
                <a16:creationId xmlns="" xmlns:a16="http://schemas.microsoft.com/office/drawing/2014/main" id="{CC00F271-4AA4-43DD-888A-41785A65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2875"/>
            <a:ext cx="6858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80DF6E6C-88E8-48DD-8277-BCCDBB09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214938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8- Heart, nonbacterial thrombotic endocarditis - Gross </a:t>
            </a:r>
            <a:endParaRPr lang="ar-IQ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flh2\flh290.jpg">
            <a:extLst>
              <a:ext uri="{FF2B5EF4-FFF2-40B4-BE49-F238E27FC236}">
                <a16:creationId xmlns="" xmlns:a16="http://schemas.microsoft.com/office/drawing/2014/main" id="{E3A2C7BA-896D-4D4B-AC66-DE5C7F54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77247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="" xmlns:a16="http://schemas.microsoft.com/office/drawing/2014/main" id="{144B9035-A639-450C-832B-376F27C4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8- Heart, nonbacterial thrombotic endocarditis - Gross </a:t>
            </a:r>
            <a:endParaRPr lang="ar-IQ"/>
          </a:p>
        </p:txBody>
      </p:sp>
      <p:sp>
        <p:nvSpPr>
          <p:cNvPr id="27651" name="Content Placeholder 2">
            <a:extLst>
              <a:ext uri="{FF2B5EF4-FFF2-40B4-BE49-F238E27FC236}">
                <a16:creationId xmlns="" xmlns:a16="http://schemas.microsoft.com/office/drawing/2014/main" id="{A7BF996E-2242-46CD-A92A-5EDA260F60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A small yellow-tan vegetation is present on the mitral valve.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There is no apparent destruction of the underlying valve leaflet.</a:t>
            </a:r>
            <a:endParaRPr lang="ar-IQ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flh2\flh2100.jpg">
            <a:extLst>
              <a:ext uri="{FF2B5EF4-FFF2-40B4-BE49-F238E27FC236}">
                <a16:creationId xmlns="" xmlns:a16="http://schemas.microsoft.com/office/drawing/2014/main" id="{75312869-B7A6-422C-A13E-F222598D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7188"/>
            <a:ext cx="6786562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42DB6371-DFF9-4352-AE0F-9A07A228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357813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10- Heart, mitral valve, nonbacterial thrombotic endocarditis - High power </a:t>
            </a:r>
            <a:endParaRPr lang="ar-IQ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="" xmlns:a16="http://schemas.microsoft.com/office/drawing/2014/main" id="{B7DBEBAB-F5E1-4A61-8455-C131DF56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10- Heart, mitral valve, nonbacterial thrombotic endocarditis - High power</a:t>
            </a:r>
            <a:endParaRPr lang="ar-IQ"/>
          </a:p>
        </p:txBody>
      </p:sp>
      <p:sp>
        <p:nvSpPr>
          <p:cNvPr id="32771" name="Content Placeholder 2">
            <a:extLst>
              <a:ext uri="{FF2B5EF4-FFF2-40B4-BE49-F238E27FC236}">
                <a16:creationId xmlns="" xmlns:a16="http://schemas.microsoft.com/office/drawing/2014/main" id="{2C0FBFF6-CFA2-4638-BCC2-5781D2CF6C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This is the microscopic picture of the valve illustrated in the previous image.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Note the normal valve (not inflamed or damaged) with the overlying vegetation consisting of pink strands of fibrin with rare enmeshed leukocytes.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No bacteria or inflammation can be seen.</a:t>
            </a:r>
            <a:endParaRPr lang="ar-IQ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cvd3\cvd3130.jpg">
            <a:extLst>
              <a:ext uri="{FF2B5EF4-FFF2-40B4-BE49-F238E27FC236}">
                <a16:creationId xmlns="" xmlns:a16="http://schemas.microsoft.com/office/drawing/2014/main" id="{08B857C0-86B4-4AA9-B280-A45D8724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7013"/>
            <a:ext cx="691038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CE36599C-4953-4460-B1CE-8BFFAF44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214938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11- Heart, infective endocarditis of the tricuspid valve - Gross, from opened right atrium </a:t>
            </a:r>
            <a:endParaRPr lang="ar-IQ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="" xmlns:a16="http://schemas.microsoft.com/office/drawing/2014/main" id="{56F4153C-4E3D-4FF3-BA17-41AA51B3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11- </a:t>
            </a:r>
            <a:r>
              <a:rPr lang="en-US" sz="3200"/>
              <a:t>Heart, infective endocarditis of the tricuspid valve - Gross, from opened right atrium </a:t>
            </a:r>
            <a:endParaRPr lang="ar-IQ" sz="3200"/>
          </a:p>
        </p:txBody>
      </p:sp>
      <p:sp>
        <p:nvSpPr>
          <p:cNvPr id="34819" name="Content Placeholder 2">
            <a:extLst>
              <a:ext uri="{FF2B5EF4-FFF2-40B4-BE49-F238E27FC236}">
                <a16:creationId xmlns="" xmlns:a16="http://schemas.microsoft.com/office/drawing/2014/main" id="{E759DDFC-1DCC-45C3-84B1-3B0A132A84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There are large, bulky vegetations on all the leaflets of this valve.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valve may have been regurgitant.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patient may have developed pulmonary symptoms from septic emboli arising from these vegetations.</a:t>
            </a:r>
            <a:endParaRPr lang="ar-IQ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="" xmlns:a16="http://schemas.microsoft.com/office/drawing/2014/main" id="{698244FA-5202-4978-BE49-67BF86059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548313"/>
            <a:ext cx="807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12- Heart, bacterial endocarditis - Very low power </a:t>
            </a:r>
            <a:endParaRPr lang="ar-IQ" altLang="en-US" sz="2800"/>
          </a:p>
        </p:txBody>
      </p:sp>
      <p:pic>
        <p:nvPicPr>
          <p:cNvPr id="37891" name="Picture 2" descr="E:\cvd3\cvd390.jpg">
            <a:extLst>
              <a:ext uri="{FF2B5EF4-FFF2-40B4-BE49-F238E27FC236}">
                <a16:creationId xmlns="" xmlns:a16="http://schemas.microsoft.com/office/drawing/2014/main" id="{76A76550-4ED2-4B4D-AE5C-B8C47383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238"/>
            <a:ext cx="742950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="" xmlns:a16="http://schemas.microsoft.com/office/drawing/2014/main" id="{4B059712-DEA9-44DE-A9EF-F7ED0C7D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12- Heart, bacterial endocarditis - Very low power </a:t>
            </a:r>
            <a:endParaRPr lang="ar-IQ"/>
          </a:p>
        </p:txBody>
      </p:sp>
      <p:sp>
        <p:nvSpPr>
          <p:cNvPr id="36867" name="Content Placeholder 2">
            <a:extLst>
              <a:ext uri="{FF2B5EF4-FFF2-40B4-BE49-F238E27FC236}">
                <a16:creationId xmlns="" xmlns:a16="http://schemas.microsoft.com/office/drawing/2014/main" id="{144E0B4B-DD52-4611-9EE9-CFE6764C9C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This is a mitral valve vegetation in bacterial endocarditis.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There are destructive vegetations on both sides of the valve and an abscess-like process is burrowing into the myocardium.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bacteria are visible as a dark blue zone on the surface of the vegetations.</a:t>
            </a:r>
            <a:endParaRPr lang="ar-IQ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cvd4\cvd430.jpg">
            <a:extLst>
              <a:ext uri="{FF2B5EF4-FFF2-40B4-BE49-F238E27FC236}">
                <a16:creationId xmlns="" xmlns:a16="http://schemas.microsoft.com/office/drawing/2014/main" id="{80713391-3A32-43E4-AE3B-24A6101C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7700962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="" xmlns:a16="http://schemas.microsoft.com/office/drawing/2014/main" id="{91606498-1A19-4D9C-802C-C8501A6B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643563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1-Heart, concentric left ventricular hypertrophy - Gross, cross sections, cut surfaces</a:t>
            </a:r>
            <a:r>
              <a:rPr lang="en-US" altLang="en-US"/>
              <a:t> </a:t>
            </a:r>
            <a:endParaRPr lang="ar-IQ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="" xmlns:a16="http://schemas.microsoft.com/office/drawing/2014/main" id="{2C6DED25-1043-4FD4-9FEE-EC973935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559425"/>
            <a:ext cx="7858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200"/>
              <a:t>13- Heart, bacterial endocarditis - High power </a:t>
            </a:r>
            <a:endParaRPr lang="ar-IQ" altLang="en-US" sz="3200"/>
          </a:p>
        </p:txBody>
      </p:sp>
      <p:pic>
        <p:nvPicPr>
          <p:cNvPr id="39939" name="Picture 2" descr="E:\cvd3\cvd3100.jpg">
            <a:extLst>
              <a:ext uri="{FF2B5EF4-FFF2-40B4-BE49-F238E27FC236}">
                <a16:creationId xmlns="" xmlns:a16="http://schemas.microsoft.com/office/drawing/2014/main" id="{23C524EF-5080-426A-83B6-FCCC81DB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3"/>
            <a:ext cx="7267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="" xmlns:a16="http://schemas.microsoft.com/office/drawing/2014/main" id="{C28B322D-685A-4655-B413-901B9FAD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13- Heart, bacterial endocarditis - High power</a:t>
            </a:r>
            <a:endParaRPr lang="ar-IQ"/>
          </a:p>
        </p:txBody>
      </p:sp>
      <p:sp>
        <p:nvSpPr>
          <p:cNvPr id="38915" name="Content Placeholder 2">
            <a:extLst>
              <a:ext uri="{FF2B5EF4-FFF2-40B4-BE49-F238E27FC236}">
                <a16:creationId xmlns="" xmlns:a16="http://schemas.microsoft.com/office/drawing/2014/main" id="{A332496F-645D-4F55-B246-76D5F2D80A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vegetation is composed of fibrin, inflammatory cells, and bacteria.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bacteria appear as a blue zone on the surface of the vegetation.</a:t>
            </a:r>
            <a:endParaRPr lang="ar-IQ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="" xmlns:a16="http://schemas.microsoft.com/office/drawing/2014/main" id="{B4CF3595-DDF6-413B-A0A7-0CDF575E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Cardiomyopathy:</a:t>
            </a:r>
            <a:endParaRPr lang="ar-IQ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32">
            <a:extLst>
              <a:ext uri="{FF2B5EF4-FFF2-40B4-BE49-F238E27FC236}">
                <a16:creationId xmlns="" xmlns:a16="http://schemas.microsoft.com/office/drawing/2014/main" id="{1B666B08-4D85-485C-97E2-3907761B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8134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A59BA884-6037-432E-A8F5-70D75579C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Dilated Cardiomyopathy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FD943376-794A-4B94-A39D-043BEC135F5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Gross – increased weight, dilatation, endocardial fibrosis, normal valves and coronary arteries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Microscopic – myocyte hypertrophy, myofibrillar loss and interstitial fibrosis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Etiology – viral, genetic, toxins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Clinical significance – heart failure &amp; death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pic21">
            <a:extLst>
              <a:ext uri="{FF2B5EF4-FFF2-40B4-BE49-F238E27FC236}">
                <a16:creationId xmlns="" xmlns:a16="http://schemas.microsoft.com/office/drawing/2014/main" id="{687B80FE-1B8E-42C8-86A2-7B1A12C32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259263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 descr="pic22">
            <a:extLst>
              <a:ext uri="{FF2B5EF4-FFF2-40B4-BE49-F238E27FC236}">
                <a16:creationId xmlns="" xmlns:a16="http://schemas.microsoft.com/office/drawing/2014/main" id="{5DFE36A8-18B3-4FF1-B2D3-83D808D5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02063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pic23">
            <a:extLst>
              <a:ext uri="{FF2B5EF4-FFF2-40B4-BE49-F238E27FC236}">
                <a16:creationId xmlns="" xmlns:a16="http://schemas.microsoft.com/office/drawing/2014/main" id="{D9E6CB28-427C-48AC-9BE1-45649A05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"/>
            <a:ext cx="82264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="" xmlns:a16="http://schemas.microsoft.com/office/drawing/2014/main" id="{9A6645C2-A96B-4DF6-A890-0CFDEA06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437313"/>
            <a:ext cx="277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Dilated cardiomyopathy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ic26">
            <a:extLst>
              <a:ext uri="{FF2B5EF4-FFF2-40B4-BE49-F238E27FC236}">
                <a16:creationId xmlns="" xmlns:a16="http://schemas.microsoft.com/office/drawing/2014/main" id="{0783C3B6-D5ED-405B-A339-5F8F431C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931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>
            <a:extLst>
              <a:ext uri="{FF2B5EF4-FFF2-40B4-BE49-F238E27FC236}">
                <a16:creationId xmlns="" xmlns:a16="http://schemas.microsoft.com/office/drawing/2014/main" id="{71A2B6A4-303E-4114-8233-99009F2EE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361113"/>
            <a:ext cx="413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Cardiomyopathy – loss of myofibrils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="" xmlns:a16="http://schemas.microsoft.com/office/drawing/2014/main" id="{B485C31A-E1DF-4E60-98C3-9A34B917C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Hypertrophic Cardiomyopathy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="" xmlns:a16="http://schemas.microsoft.com/office/drawing/2014/main" id="{D4A178A4-FBAA-43EF-A63B-2DA6B5FA422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Hypertrophy of ventricular septum.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Disarray of myofibers.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Volume reduction of ventricles.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Endocardial thickening of LV.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Mitral valve leaflet thickening.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Dilated atria.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Abnormal intramural coronaries.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pic33">
            <a:extLst>
              <a:ext uri="{FF2B5EF4-FFF2-40B4-BE49-F238E27FC236}">
                <a16:creationId xmlns="" xmlns:a16="http://schemas.microsoft.com/office/drawing/2014/main" id="{F19F04D5-A7BD-453F-ACD5-8B11BBE6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642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>
            <a:extLst>
              <a:ext uri="{FF2B5EF4-FFF2-40B4-BE49-F238E27FC236}">
                <a16:creationId xmlns="" xmlns:a16="http://schemas.microsoft.com/office/drawing/2014/main" id="{55F30F4D-A7F6-4004-87C9-1E51C179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437313"/>
            <a:ext cx="343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Hypertrophic cardiomyopathy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="" xmlns:a16="http://schemas.microsoft.com/office/drawing/2014/main" id="{B5A78B10-D6EE-461C-88E2-55CB3706D7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285750"/>
            <a:ext cx="8429625" cy="6143625"/>
          </a:xfrm>
        </p:spPr>
        <p:txBody>
          <a:bodyPr/>
          <a:lstStyle/>
          <a:p>
            <a:pPr algn="l" rtl="0"/>
            <a:r>
              <a:rPr lang="en-US" altLang="en-US" sz="3200" b="1" u="sng">
                <a:cs typeface="Times New Roman" panose="02020603050405020304" pitchFamily="18" charset="0"/>
              </a:rPr>
              <a:t>1- Heart, concentric left ventricular H- Gross, cross sections, cut surfaces:</a:t>
            </a:r>
            <a:r>
              <a:rPr lang="en-US" altLang="en-US"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Two cross sections of left ventricle from a patient with severe long-standing hypertension.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There is </a:t>
            </a:r>
            <a:r>
              <a:rPr lang="en-US" altLang="en-US" b="1">
                <a:cs typeface="Times New Roman" panose="02020603050405020304" pitchFamily="18" charset="0"/>
              </a:rPr>
              <a:t>severe left ventricular hypertrophy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hypertrophy is designated </a:t>
            </a:r>
            <a:r>
              <a:rPr lang="en-US" altLang="en-US" b="1">
                <a:cs typeface="Times New Roman" panose="02020603050405020304" pitchFamily="18" charset="0"/>
              </a:rPr>
              <a:t>concentric </a:t>
            </a:r>
            <a:r>
              <a:rPr lang="en-US" altLang="en-US" u="sng">
                <a:cs typeface="Times New Roman" panose="02020603050405020304" pitchFamily="18" charset="0"/>
              </a:rPr>
              <a:t>because the left ventricle and septum are of approximately equal thickness.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walls of the ventricles are thickened.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</a:t>
            </a:r>
            <a:r>
              <a:rPr lang="en-US" altLang="en-US" b="1">
                <a:cs typeface="Times New Roman" panose="02020603050405020304" pitchFamily="18" charset="0"/>
              </a:rPr>
              <a:t>cavity size is decreased</a:t>
            </a:r>
            <a:r>
              <a:rPr lang="en-US" altLang="en-US">
                <a:cs typeface="Times New Roman" panose="02020603050405020304" pitchFamily="18" charset="0"/>
              </a:rPr>
              <a:t>. </a:t>
            </a:r>
            <a:endParaRPr lang="ar-IQ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ic34">
            <a:extLst>
              <a:ext uri="{FF2B5EF4-FFF2-40B4-BE49-F238E27FC236}">
                <a16:creationId xmlns="" xmlns:a16="http://schemas.microsoft.com/office/drawing/2014/main" id="{476ACFB2-EDE1-4CEE-9D25-10217669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5812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>
            <a:extLst>
              <a:ext uri="{FF2B5EF4-FFF2-40B4-BE49-F238E27FC236}">
                <a16:creationId xmlns="" xmlns:a16="http://schemas.microsoft.com/office/drawing/2014/main" id="{64AFD98B-6D24-4C4E-8437-2441CC1C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437313"/>
            <a:ext cx="343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Hypertrophic cardiomyopathy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ic36">
            <a:extLst>
              <a:ext uri="{FF2B5EF4-FFF2-40B4-BE49-F238E27FC236}">
                <a16:creationId xmlns="" xmlns:a16="http://schemas.microsoft.com/office/drawing/2014/main" id="{42E5A276-A5D1-4A7A-9C65-934E24D0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513"/>
            <a:ext cx="8588375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5">
            <a:extLst>
              <a:ext uri="{FF2B5EF4-FFF2-40B4-BE49-F238E27FC236}">
                <a16:creationId xmlns="" xmlns:a16="http://schemas.microsoft.com/office/drawing/2014/main" id="{5B96C2F3-EA1C-4A7B-AEB1-07A366EF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84913"/>
            <a:ext cx="343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Hypertrophic cardiomyopathy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pic37">
            <a:extLst>
              <a:ext uri="{FF2B5EF4-FFF2-40B4-BE49-F238E27FC236}">
                <a16:creationId xmlns="" xmlns:a16="http://schemas.microsoft.com/office/drawing/2014/main" id="{4CC26314-8166-4646-82BD-9EC24FB8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>
            <a:extLst>
              <a:ext uri="{FF2B5EF4-FFF2-40B4-BE49-F238E27FC236}">
                <a16:creationId xmlns="" xmlns:a16="http://schemas.microsoft.com/office/drawing/2014/main" id="{1A1B54BB-1E02-459E-AA16-9B10F276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67375"/>
            <a:ext cx="8578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b="1"/>
              <a:t>Hypertrophic cardiomyopathy – myofiber dysarray – not all fibers are pulling</a:t>
            </a:r>
          </a:p>
          <a:p>
            <a:pPr algn="l" rtl="0" eaLnBrk="1" hangingPunct="1"/>
            <a:r>
              <a:rPr lang="en-US" altLang="en-US" b="1"/>
              <a:t> the same direction. Thus the contraction is ineffective. However, the cardiac </a:t>
            </a:r>
          </a:p>
          <a:p>
            <a:pPr algn="l" rtl="0" eaLnBrk="1" hangingPunct="1"/>
            <a:r>
              <a:rPr lang="en-US" altLang="en-US" b="1"/>
              <a:t> conduction system can have these same problems, which might cause the </a:t>
            </a:r>
          </a:p>
          <a:p>
            <a:pPr algn="l" rtl="0" eaLnBrk="1" hangingPunct="1"/>
            <a:r>
              <a:rPr lang="en-US" altLang="en-US" b="1"/>
              <a:t> arrhythmias and sudden death these patients tend to die of.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cvd2\cvd210.jpg">
            <a:extLst>
              <a:ext uri="{FF2B5EF4-FFF2-40B4-BE49-F238E27FC236}">
                <a16:creationId xmlns="" xmlns:a16="http://schemas.microsoft.com/office/drawing/2014/main" id="{01994CA1-5BD0-4B3E-8B3F-4E2E935C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750093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0C50DBE9-6406-4DEE-B492-CBC9249C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214938"/>
            <a:ext cx="7715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/>
              <a:t>2-A- Heart, aortic valve – calcific aortic stenosis: Gross </a:t>
            </a:r>
            <a:endParaRPr lang="ar-IQ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44D3A-6F5F-41C2-9132-4B51BDBAB1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401050" cy="5773737"/>
          </a:xfrm>
        </p:spPr>
        <p:txBody>
          <a:bodyPr>
            <a:normAutofit/>
          </a:bodyPr>
          <a:lstStyle/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200" b="1" u="sng" dirty="0"/>
              <a:t>2- Calcific aortic stenosis:</a:t>
            </a:r>
          </a:p>
          <a:p>
            <a:pPr marL="514350" indent="-51435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Large, dense, </a:t>
            </a:r>
            <a:r>
              <a:rPr lang="en-US" sz="2800" dirty="0" err="1"/>
              <a:t>calcific</a:t>
            </a:r>
            <a:r>
              <a:rPr lang="en-US" sz="2800" dirty="0"/>
              <a:t> nodules arise in aortic valve cusps. </a:t>
            </a:r>
          </a:p>
          <a:p>
            <a:pPr marL="514350" indent="-51435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The </a:t>
            </a:r>
            <a:r>
              <a:rPr lang="en-US" sz="2800" dirty="0" err="1"/>
              <a:t>calcific</a:t>
            </a:r>
            <a:r>
              <a:rPr lang="en-US" sz="2800" dirty="0"/>
              <a:t> masses approach, but usually do not involve, the free edges of the cusps. </a:t>
            </a:r>
          </a:p>
          <a:p>
            <a:pPr marL="514350" indent="-514350" algn="l" rtl="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The cusps are distorted and frozen by the densely calcified nodules. </a:t>
            </a:r>
          </a:p>
          <a:p>
            <a:pPr marL="274320" indent="-274320" algn="l" rtl="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/>
              <a:t>In this particular case, the </a:t>
            </a:r>
            <a:r>
              <a:rPr lang="en-US" sz="2800" dirty="0" err="1"/>
              <a:t>commissures</a:t>
            </a:r>
            <a:r>
              <a:rPr lang="en-US" sz="2800" dirty="0"/>
              <a:t> of the valve are not fused. Fusion of the </a:t>
            </a:r>
            <a:r>
              <a:rPr lang="en-US" sz="2800" dirty="0" err="1"/>
              <a:t>commissures</a:t>
            </a:r>
            <a:r>
              <a:rPr lang="en-US" sz="2800" dirty="0"/>
              <a:t> would suggest a pre-existing inflammatory process, such as prior rheumatic heart disease or a prior bout of infective endocarditis.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cvd2\cvd220.jpg">
            <a:extLst>
              <a:ext uri="{FF2B5EF4-FFF2-40B4-BE49-F238E27FC236}">
                <a16:creationId xmlns="" xmlns:a16="http://schemas.microsoft.com/office/drawing/2014/main" id="{5289B7DA-5B79-47C3-B4C7-4F4074ED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778668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79024703-969A-4FDB-8806-A00F4980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357813"/>
            <a:ext cx="8215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2-B- Heart, </a:t>
            </a:r>
            <a:r>
              <a:rPr lang="en-US" altLang="en-US" sz="2800" b="1"/>
              <a:t>left ventricular hypertrophy in calcific aortic stenosis </a:t>
            </a:r>
            <a:r>
              <a:rPr lang="en-US" altLang="en-US" sz="2800"/>
              <a:t>- Gross, longitudinal section, cut surface</a:t>
            </a:r>
            <a:endParaRPr lang="ar-IQ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cvd3\cvd360.jpg">
            <a:extLst>
              <a:ext uri="{FF2B5EF4-FFF2-40B4-BE49-F238E27FC236}">
                <a16:creationId xmlns="" xmlns:a16="http://schemas.microsoft.com/office/drawing/2014/main" id="{9D80F661-635F-485C-BB07-80EBB6D5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"/>
            <a:ext cx="5214938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CF2750B1-2B44-4235-859D-8BA200641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5143500"/>
            <a:ext cx="7215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/>
              <a:t>6 - Heart, rheumatic heart disease, rheumatic aortic stenosis - Gross</a:t>
            </a:r>
            <a:r>
              <a:rPr lang="en-US" altLang="en-US"/>
              <a:t> </a:t>
            </a:r>
            <a:endParaRPr lang="ar-IQ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27151136-37F2-4CB6-BBC2-7180D901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6 - Heart, rheumatic heart disease, rheumatic aortic stenosis - Gross</a:t>
            </a:r>
            <a:endParaRPr lang="ar-IQ"/>
          </a:p>
        </p:txBody>
      </p:sp>
      <p:sp>
        <p:nvSpPr>
          <p:cNvPr id="23555" name="Content Placeholder 2">
            <a:extLst>
              <a:ext uri="{FF2B5EF4-FFF2-40B4-BE49-F238E27FC236}">
                <a16:creationId xmlns="" xmlns:a16="http://schemas.microsoft.com/office/drawing/2014/main" id="{496368D4-6050-4A5F-BB4E-8BA64DA6E5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l" rtl="0"/>
            <a:r>
              <a:rPr lang="en-US" altLang="en-US">
                <a:cs typeface="Times New Roman" panose="02020603050405020304" pitchFamily="18" charset="0"/>
              </a:rPr>
              <a:t>This valve depicts postrheumatic aortic stenosis.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The severe cuspal thickening and fusion of the commissures have distorted the three cusps of the valve so that they appear as a single fused unit, fixed in an open but stenotic configuration. </a:t>
            </a:r>
          </a:p>
          <a:p>
            <a:pPr algn="l" rtl="0"/>
            <a:r>
              <a:rPr lang="en-US" altLang="en-US">
                <a:cs typeface="Times New Roman" panose="02020603050405020304" pitchFamily="18" charset="0"/>
              </a:rPr>
              <a:t>This valve would generate a complex murmur with components of both aortic stenosis (AS) and aortic insufficiency (AI).</a:t>
            </a:r>
            <a:endParaRPr lang="ar-IQ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="" xmlns:a16="http://schemas.microsoft.com/office/drawing/2014/main" id="{62A428BC-2E91-4619-AC18-6C0EE174F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357813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7- Heart, rheumatic mitral and aortic stenosis - Gross, longitudinal section, cut surface </a:t>
            </a:r>
            <a:endParaRPr lang="ar-IQ" altLang="en-US" sz="2800"/>
          </a:p>
        </p:txBody>
      </p:sp>
      <p:pic>
        <p:nvPicPr>
          <p:cNvPr id="26627" name="Picture 2" descr="E:\cvd3\cvd370.jpg">
            <a:extLst>
              <a:ext uri="{FF2B5EF4-FFF2-40B4-BE49-F238E27FC236}">
                <a16:creationId xmlns="" xmlns:a16="http://schemas.microsoft.com/office/drawing/2014/main" id="{49B098FD-D36B-4615-8DA3-73F173D1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733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809</Words>
  <Application>Microsoft Office PowerPoint</Application>
  <PresentationFormat>عرض على الشاشة (3:4)‏</PresentationFormat>
  <Paragraphs>73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Oriel</vt:lpstr>
      <vt:lpstr>Diseases of heart: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6 - Heart, rheumatic heart disease, rheumatic aortic stenosis - Gross</vt:lpstr>
      <vt:lpstr>عرض تقديمي في PowerPoint</vt:lpstr>
      <vt:lpstr>7- Heart, rheumatic mitral and aortic stenosis - Gross, longitudinal section, cut surface</vt:lpstr>
      <vt:lpstr>عرض تقديمي في PowerPoint</vt:lpstr>
      <vt:lpstr>عرض تقديمي في PowerPoint</vt:lpstr>
      <vt:lpstr>8- Heart, nonbacterial thrombotic endocarditis - Gross </vt:lpstr>
      <vt:lpstr>عرض تقديمي في PowerPoint</vt:lpstr>
      <vt:lpstr>10- Heart, mitral valve, nonbacterial thrombotic endocarditis - High power</vt:lpstr>
      <vt:lpstr>عرض تقديمي في PowerPoint</vt:lpstr>
      <vt:lpstr>11- Heart, infective endocarditis of the tricuspid valve - Gross, from opened right atrium </vt:lpstr>
      <vt:lpstr>عرض تقديمي في PowerPoint</vt:lpstr>
      <vt:lpstr>12- Heart, bacterial endocarditis - Very low power </vt:lpstr>
      <vt:lpstr>عرض تقديمي في PowerPoint</vt:lpstr>
      <vt:lpstr>13- Heart, bacterial endocarditis - High power</vt:lpstr>
      <vt:lpstr>Cardiomyopathy:</vt:lpstr>
      <vt:lpstr>عرض تقديمي في PowerPoint</vt:lpstr>
      <vt:lpstr>Dilated Cardiomyopathy</vt:lpstr>
      <vt:lpstr>عرض تقديمي في PowerPoint</vt:lpstr>
      <vt:lpstr>عرض تقديمي في PowerPoint</vt:lpstr>
      <vt:lpstr>عرض تقديمي في PowerPoint</vt:lpstr>
      <vt:lpstr>Hypertrophic Cardiomyopathy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79</cp:revision>
  <cp:lastPrinted>1601-01-01T00:00:00Z</cp:lastPrinted>
  <dcterms:created xsi:type="dcterms:W3CDTF">1601-01-01T00:00:00Z</dcterms:created>
  <dcterms:modified xsi:type="dcterms:W3CDTF">2019-02-27T20:35:30Z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